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99300" cy="10234613"/>
  <p:custDataLst>
    <p:tags r:id="rId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2" descr="F:\VFL_China\VfL\JHV\VfL-logo_transparen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8640"/>
            <a:ext cx="883643" cy="99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8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76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1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0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51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75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19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553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2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4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88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A1110-0788-4408-8A01-2551B5A543B3}" type="datetimeFigureOut">
              <a:rPr lang="de-DE" smtClean="0"/>
              <a:t>25.10.2021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90BBA-2465-4DFC-AC40-7AA53CFBABC1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MSIPCMContentMarking" descr="{&quot;HashCode&quot;:1025196830,&quot;Placement&quot;:&quot;Footer&quot;,&quot;Top&quot;:522.862549,&quot;Left&quot;:334.125275,&quot;SlideWidth&quot;:720,&quot;SlideHeight&quot;:540}">
            <a:extLst>
              <a:ext uri="{FF2B5EF4-FFF2-40B4-BE49-F238E27FC236}">
                <a16:creationId xmlns:a16="http://schemas.microsoft.com/office/drawing/2014/main" id="{ACC4644B-5B11-4495-A9CD-B10CC92ACF41}"/>
              </a:ext>
            </a:extLst>
          </p:cNvPr>
          <p:cNvSpPr txBox="1"/>
          <p:nvPr userDrawn="1"/>
        </p:nvSpPr>
        <p:spPr>
          <a:xfrm>
            <a:off x="4243391" y="6640354"/>
            <a:ext cx="657218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A6A6A6"/>
                </a:solidFill>
                <a:latin typeface="Arial" panose="020B0604020202020204" pitchFamily="34" charset="0"/>
              </a:rPr>
              <a:t>restricted</a:t>
            </a:r>
          </a:p>
        </p:txBody>
      </p:sp>
    </p:spTree>
    <p:extLst>
      <p:ext uri="{BB962C8B-B14F-4D97-AF65-F5344CB8AC3E}">
        <p14:creationId xmlns:p14="http://schemas.microsoft.com/office/powerpoint/2010/main" val="107242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764704"/>
            <a:ext cx="792088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*Beitragssätze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Bis 14 Jahre:	36 Euro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Bis 18 Jahre:	42 Euro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Ab 18 Jahre:	48 Euro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Für bestimmte Personen und Personengruppen ist eine Sozialstaffelung der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Mitgliedsbeiträge möglich. Und zwar: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Teilnehmer des Freiwilligen  Sozialen Jahres (FSJ) :  1 Jahr beitragsfrei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Passive Mitglieder ab 60 Jahre und Schwerbehinderte mit mindestens 50 %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Behinderung: 50 % des gültigen Beitrages.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Familienbeitrag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Der Familienbeitrag stellt sich wie folgt dar: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Ab dem 3. Kind besteht Betragsfreiheit, unabhängig davon, ob die Eltern Vereinsmitglieder sind.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Sind beide Elternteile zahlende Vereinsmitglieder, zahlt schon das 2. Kind nur noch den halben Mitgliedsbeitrag.	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Voraussetzung: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		     	</a:t>
            </a:r>
          </a:p>
          <a:p>
            <a:pPr marL="342900" indent="-342900">
              <a:buAutoNum type="alphaLcParenR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Als jugendliches Vereinsmitglied gilt, wer nicht älter als 18 Jahre ist.</a:t>
            </a:r>
          </a:p>
          <a:p>
            <a:pPr marL="342900" indent="-342900">
              <a:buAutoNum type="alphaLcParenR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Beitragsvergünstigungen müssen beantragt werden.</a:t>
            </a:r>
          </a:p>
          <a:p>
            <a:pPr marL="342900" indent="-342900">
              <a:buAutoNum type="alphaLcParenR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Beitragsvergünstigungen beziehen sich auf den Grundbeitrag.			     	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*Bemerkung: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Für Kurse außerhalb des normalen Angebots ( zum Beispiel Senioren-Tanzen, Fitnesskurse etc.) werden Beitragssätze abhängig von Kurs &amp; Trainerkosten separat festgelegt und weichen daher von oben genannten Sätzen ab.</a:t>
            </a:r>
          </a:p>
          <a:p>
            <a:pPr marL="685800" lvl="1" indent="-228600">
              <a:buFont typeface="+mj-lt"/>
              <a:buAutoNum type="arabicPeriod"/>
            </a:pP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lvl="1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lvl="1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-252536" y="349205"/>
            <a:ext cx="7416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Mitgliedschaft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436096" y="62620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e-DE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buFont typeface="+mj-lt"/>
              <a:buAutoNum type="arabicPeriod"/>
            </a:pPr>
            <a:endParaRPr lang="de-DE" sz="1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lvl="1"/>
            <a:r>
              <a:rPr lang="de-DE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lvl="1"/>
            <a:r>
              <a:rPr lang="de-DE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693680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TCON_GUIDELINES" val="FALSE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Bildschirmpräsentation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Benteler Deutschland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 Riedel</dc:creator>
  <cp:lastModifiedBy>Daniel Riedel</cp:lastModifiedBy>
  <cp:revision>16</cp:revision>
  <cp:lastPrinted>2016-01-12T19:46:08Z</cp:lastPrinted>
  <dcterms:created xsi:type="dcterms:W3CDTF">2016-01-12T07:16:15Z</dcterms:created>
  <dcterms:modified xsi:type="dcterms:W3CDTF">2021-10-25T06:55:24Z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d034ca-24b7-43db-aeb7-3325b59f2302_Enabled">
    <vt:lpwstr>true</vt:lpwstr>
  </property>
  <property fmtid="{D5CDD505-2E9C-101B-9397-08002B2CF9AE}" pid="3" name="MSIP_Label_ded034ca-24b7-43db-aeb7-3325b59f2302_SetDate">
    <vt:lpwstr>2021-10-25T06:55:24Z</vt:lpwstr>
  </property>
  <property fmtid="{D5CDD505-2E9C-101B-9397-08002B2CF9AE}" pid="4" name="MSIP_Label_ded034ca-24b7-43db-aeb7-3325b59f2302_Method">
    <vt:lpwstr>Standard</vt:lpwstr>
  </property>
  <property fmtid="{D5CDD505-2E9C-101B-9397-08002B2CF9AE}" pid="5" name="MSIP_Label_ded034ca-24b7-43db-aeb7-3325b59f2302_Name">
    <vt:lpwstr>Restricted</vt:lpwstr>
  </property>
  <property fmtid="{D5CDD505-2E9C-101B-9397-08002B2CF9AE}" pid="6" name="MSIP_Label_ded034ca-24b7-43db-aeb7-3325b59f2302_SiteId">
    <vt:lpwstr>bb2da9be-ab20-443b-a93e-baf7506f7433</vt:lpwstr>
  </property>
  <property fmtid="{D5CDD505-2E9C-101B-9397-08002B2CF9AE}" pid="7" name="MSIP_Label_ded034ca-24b7-43db-aeb7-3325b59f2302_ActionId">
    <vt:lpwstr>4669273a-3af4-452c-8a47-617f6bf4834a</vt:lpwstr>
  </property>
  <property fmtid="{D5CDD505-2E9C-101B-9397-08002B2CF9AE}" pid="8" name="MSIP_Label_ded034ca-24b7-43db-aeb7-3325b59f2302_ContentBits">
    <vt:lpwstr>2</vt:lpwstr>
  </property>
</Properties>
</file>